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58" r:id="rId7"/>
    <p:sldId id="260" r:id="rId8"/>
    <p:sldId id="259" r:id="rId9"/>
    <p:sldId id="261" r:id="rId10"/>
    <p:sldId id="262" r:id="rId11"/>
    <p:sldId id="270" r:id="rId12"/>
    <p:sldId id="27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shingtonpost.com/people/samantha-schmid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JHAs and More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Scott D. Cole, CSP, LEED GA</a:t>
            </a:r>
          </a:p>
          <a:p>
            <a:r>
              <a:rPr lang="en-US" b="1" dirty="0" smtClean="0"/>
              <a:t>216.318.3878</a:t>
            </a:r>
          </a:p>
          <a:p>
            <a:r>
              <a:rPr lang="en-US" b="1" dirty="0" smtClean="0"/>
              <a:t>sdcole@tcco.com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88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 Involvement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79" y="1565453"/>
            <a:ext cx="4921437" cy="3675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2640787"/>
            <a:ext cx="4977993" cy="37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06" y="190195"/>
            <a:ext cx="8425389" cy="65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68" y="289826"/>
            <a:ext cx="94011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660846"/>
              </p:ext>
            </p:extLst>
          </p:nvPr>
        </p:nvGraphicFramePr>
        <p:xfrm>
          <a:off x="2299854" y="175491"/>
          <a:ext cx="8101434" cy="645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4" imgW="11868220" imgH="10344125" progId="Excel.Sheet.12">
                  <p:embed/>
                </p:oleObj>
              </mc:Choice>
              <mc:Fallback>
                <p:oleObj name="Worksheet" r:id="rId4" imgW="11868220" imgH="10344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9854" y="175491"/>
                        <a:ext cx="8101434" cy="6451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8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7" y="720438"/>
            <a:ext cx="9303772" cy="561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8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45" y="426600"/>
            <a:ext cx="6345382" cy="608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Q5 to Stay Alive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can go wrong?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are the consequences?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could it happen?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are the contributing factors?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likely is it the hazard will occur?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5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Engineering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Administrative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75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I Get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your employees are involved in many different or complex operations you should seek outside help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Remain involved in the process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71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Insurance company</a:t>
            </a:r>
          </a:p>
          <a:p>
            <a:r>
              <a:rPr lang="en-US" sz="2800" dirty="0" smtClean="0"/>
              <a:t>Private safety consultant</a:t>
            </a:r>
          </a:p>
          <a:p>
            <a:r>
              <a:rPr lang="en-US" sz="2800" dirty="0" smtClean="0"/>
              <a:t>BWC</a:t>
            </a:r>
          </a:p>
          <a:p>
            <a:r>
              <a:rPr lang="en-US" sz="2800" dirty="0" smtClean="0"/>
              <a:t>OSHA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JHA, JSA, AHA, STA, PTP, etc…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00" y="2933395"/>
            <a:ext cx="8589712" cy="3146525"/>
          </a:xfrm>
        </p:spPr>
      </p:pic>
    </p:spTree>
    <p:extLst>
      <p:ext uri="{BB962C8B-B14F-4D97-AF65-F5344CB8AC3E}">
        <p14:creationId xmlns:p14="http://schemas.microsoft.com/office/powerpoint/2010/main" val="28697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br>
              <a:rPr lang="en-US" dirty="0" smtClean="0"/>
            </a:br>
            <a:r>
              <a:rPr lang="en-US" dirty="0" smtClean="0"/>
              <a:t>								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17" y="2166319"/>
            <a:ext cx="6500928" cy="4102808"/>
          </a:xfrm>
        </p:spPr>
      </p:pic>
    </p:spTree>
    <p:extLst>
      <p:ext uri="{BB962C8B-B14F-4D97-AF65-F5344CB8AC3E}">
        <p14:creationId xmlns:p14="http://schemas.microsoft.com/office/powerpoint/2010/main" val="41489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One of the best ways to determine and establish proper work procedures is to conduct a job hazard analysis.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job hazard analysis is one component of the larger commitment of a safety and health management system.</a:t>
            </a:r>
          </a:p>
        </p:txBody>
      </p:sp>
    </p:spTree>
    <p:extLst>
      <p:ext uri="{BB962C8B-B14F-4D97-AF65-F5344CB8AC3E}">
        <p14:creationId xmlns:p14="http://schemas.microsoft.com/office/powerpoint/2010/main" val="15139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Every day workers </a:t>
            </a:r>
            <a:r>
              <a:rPr lang="en-US" sz="2800" dirty="0"/>
              <a:t>are injured and killed </a:t>
            </a:r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dirty="0" smtClean="0"/>
              <a:t>workplace.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You </a:t>
            </a:r>
            <a:r>
              <a:rPr lang="en-US" sz="2800" dirty="0"/>
              <a:t>can help prevent workplace injuries and illnesses by looking at your workplace operations, establishing proper job procedures, and ensuring that all employees are trained properly.</a:t>
            </a:r>
          </a:p>
        </p:txBody>
      </p:sp>
    </p:spTree>
    <p:extLst>
      <p:ext uri="{BB962C8B-B14F-4D97-AF65-F5344CB8AC3E}">
        <p14:creationId xmlns:p14="http://schemas.microsoft.com/office/powerpoint/2010/main" val="29410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Post</a:t>
            </a:r>
            <a:br>
              <a:rPr lang="en-US" dirty="0" smtClean="0"/>
            </a:br>
            <a:r>
              <a:rPr lang="en-US" sz="2800" dirty="0" smtClean="0"/>
              <a:t>January 18, 2017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4800" dirty="0">
                <a:solidFill>
                  <a:srgbClr val="2A2A2A"/>
                </a:solidFill>
                <a:latin typeface="FranklinITCProBold"/>
              </a:rPr>
              <a:t>One by one, 3 utility workers descended into a manhole. One by one, they died</a:t>
            </a:r>
            <a:r>
              <a:rPr lang="en-US" altLang="en-US" sz="4800" dirty="0" smtClean="0">
                <a:solidFill>
                  <a:srgbClr val="2A2A2A"/>
                </a:solidFill>
                <a:latin typeface="FranklinITCProBold"/>
              </a:rPr>
              <a:t>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4800" dirty="0">
              <a:solidFill>
                <a:srgbClr val="2A2A2A"/>
              </a:solidFill>
              <a:latin typeface="FranklinITCProBold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By </a:t>
            </a:r>
            <a:r>
              <a:rPr lang="en-US" sz="2800" dirty="0">
                <a:solidFill>
                  <a:schemeClr val="tx1"/>
                </a:solidFill>
                <a:hlinkClick r:id="rId2"/>
              </a:rPr>
              <a:t>Samantha Schmidt</a:t>
            </a:r>
            <a:endParaRPr lang="en-US" altLang="en-US" sz="2800" dirty="0">
              <a:solidFill>
                <a:schemeClr val="tx1"/>
              </a:solidFill>
              <a:latin typeface="FranklinITCPro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38741"/>
            <a:ext cx="8911687" cy="1280890"/>
          </a:xfrm>
        </p:spPr>
        <p:txBody>
          <a:bodyPr/>
          <a:lstStyle/>
          <a:p>
            <a:r>
              <a:rPr lang="en-US" dirty="0" smtClean="0"/>
              <a:t>The Regulations…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0860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1910.132 – personal protective equipment</a:t>
            </a:r>
          </a:p>
          <a:p>
            <a:pPr marL="457200" lvl="1" indent="0">
              <a:buNone/>
            </a:pPr>
            <a:r>
              <a:rPr lang="en-US" sz="2800" dirty="0"/>
              <a:t>The employer shall assess the workplace to determine if hazards are present, or are likely to be present, which necessitate the use of personal protective equipment (PPE).</a:t>
            </a:r>
            <a:endParaRPr lang="en-US" sz="26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1910.146 – confined space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1910.147 – lockout / </a:t>
            </a:r>
            <a:r>
              <a:rPr lang="en-US" sz="2800" dirty="0" err="1" smtClean="0"/>
              <a:t>tagout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26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Hazard Analysis (JHA)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JHA is a technique that focuses on job tasks as a way to identify hazards before they occur.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It focuses on the relationship between the worker, the task, the tools, and the work environment.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99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Defined as a condition or activity that, if left uncontrolled, can result in an injury or an illness.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Simply put, it’s a potential for harm.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12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75104"/>
            <a:ext cx="8915400" cy="42281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Areas/equipment/tasks…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+mj-lt"/>
              <a:buAutoNum type="arabicPeriod"/>
            </a:pPr>
            <a:r>
              <a:rPr lang="en-US" sz="2800" dirty="0" smtClean="0"/>
              <a:t>With the highest injury / illness rate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With the potential to cause severe or disabling injuries / illness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Which one simple human error may cause a severe injury 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That are new or have gone through change in process or procedures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264</TotalTime>
  <Words>389</Words>
  <Application>Microsoft Office PowerPoint</Application>
  <PresentationFormat>Widescreen</PresentationFormat>
  <Paragraphs>60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FranklinITCProBold</vt:lpstr>
      <vt:lpstr>Wingdings 3</vt:lpstr>
      <vt:lpstr>Wisp</vt:lpstr>
      <vt:lpstr>Worksheet</vt:lpstr>
      <vt:lpstr>JHAs and More</vt:lpstr>
      <vt:lpstr>JHA, JSA, AHA, STA, PTP, etc…</vt:lpstr>
      <vt:lpstr>Why is it Important?</vt:lpstr>
      <vt:lpstr>Why is it Important?</vt:lpstr>
      <vt:lpstr>Washington Post January 18, 2017</vt:lpstr>
      <vt:lpstr>The Regulations…</vt:lpstr>
      <vt:lpstr>Job Hazard Analysis (JHA)</vt:lpstr>
      <vt:lpstr>Hazard</vt:lpstr>
      <vt:lpstr>Prioritizing</vt:lpstr>
      <vt:lpstr>Worker Involvement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Q5 to Stay Alive</vt:lpstr>
      <vt:lpstr>Hierarchy of Controls</vt:lpstr>
      <vt:lpstr>Should I Get Help?</vt:lpstr>
      <vt:lpstr>Who Can Help?</vt:lpstr>
      <vt:lpstr>Thank You!          Questions?</vt:lpstr>
    </vt:vector>
  </TitlesOfParts>
  <Company>Turner Construction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JHAs and More</dc:title>
  <dc:creator>Cole, Scott D - (Ohio)</dc:creator>
  <cp:lastModifiedBy>Cole, Scott D - (Ohio)</cp:lastModifiedBy>
  <cp:revision>15</cp:revision>
  <dcterms:created xsi:type="dcterms:W3CDTF">2017-01-19T21:52:24Z</dcterms:created>
  <dcterms:modified xsi:type="dcterms:W3CDTF">2017-01-20T16:22:01Z</dcterms:modified>
</cp:coreProperties>
</file>